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20"/>
  </p:notesMasterIdLst>
  <p:handoutMasterIdLst>
    <p:handoutMasterId r:id="rId21"/>
  </p:handoutMasterIdLst>
  <p:sldIdLst>
    <p:sldId id="707" r:id="rId3"/>
    <p:sldId id="708" r:id="rId4"/>
    <p:sldId id="709" r:id="rId5"/>
    <p:sldId id="710" r:id="rId6"/>
    <p:sldId id="711" r:id="rId7"/>
    <p:sldId id="712" r:id="rId8"/>
    <p:sldId id="713" r:id="rId9"/>
    <p:sldId id="714" r:id="rId10"/>
    <p:sldId id="715" r:id="rId11"/>
    <p:sldId id="716" r:id="rId12"/>
    <p:sldId id="717" r:id="rId13"/>
    <p:sldId id="718" r:id="rId14"/>
    <p:sldId id="719" r:id="rId15"/>
    <p:sldId id="720" r:id="rId16"/>
    <p:sldId id="721" r:id="rId17"/>
    <p:sldId id="722" r:id="rId18"/>
    <p:sldId id="723" r:id="rId19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A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6" d="100"/>
          <a:sy n="106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6" y="-90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0FE836-15B6-40BC-9F25-40BD8E0A5E39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819D456-DB70-4462-A4D0-E01F8287C35C}">
      <dgm:prSet custT="1"/>
      <dgm:spPr/>
      <dgm:t>
        <a:bodyPr/>
        <a:lstStyle/>
        <a:p>
          <a:pPr rtl="0"/>
          <a:r>
            <a:rPr lang="en-US" sz="2800" b="0" dirty="0"/>
            <a:t>Taxing Entities</a:t>
          </a:r>
        </a:p>
      </dgm:t>
    </dgm:pt>
    <dgm:pt modelId="{CE13EFAF-1AD5-44BF-A9C3-2B220F65A704}" type="par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3E52BA5-DA72-4BE0-AF40-A1E55ABEF272}" type="sibTrans" cxnId="{3B503D80-80B1-40E2-B976-86E41577AFA4}">
      <dgm:prSet/>
      <dgm:spPr/>
      <dgm:t>
        <a:bodyPr/>
        <a:lstStyle/>
        <a:p>
          <a:endParaRPr lang="en-US" sz="1050" b="0"/>
        </a:p>
      </dgm:t>
    </dgm:pt>
    <dgm:pt modelId="{F953AFA1-DEC9-4E0D-9AD2-8DCBD2AE884B}">
      <dgm:prSet custT="1"/>
      <dgm:spPr/>
      <dgm:t>
        <a:bodyPr/>
        <a:lstStyle/>
        <a:p>
          <a:r>
            <a:rPr lang="en-US" sz="2800" b="0" dirty="0"/>
            <a:t>Ad Valorem Taxation</a:t>
          </a:r>
        </a:p>
      </dgm:t>
    </dgm:pt>
    <dgm:pt modelId="{96D81F6C-E45B-4EE2-A5D9-4DF3FFCFF7BE}" type="parTrans" cxnId="{9BD115E6-EF84-4E8E-A543-220B2F35C402}">
      <dgm:prSet/>
      <dgm:spPr/>
      <dgm:t>
        <a:bodyPr/>
        <a:lstStyle/>
        <a:p>
          <a:endParaRPr lang="en-US"/>
        </a:p>
      </dgm:t>
    </dgm:pt>
    <dgm:pt modelId="{BDC9EE1C-AC37-4B91-90E7-0A5AD5752A06}" type="sibTrans" cxnId="{9BD115E6-EF84-4E8E-A543-220B2F35C402}">
      <dgm:prSet/>
      <dgm:spPr/>
      <dgm:t>
        <a:bodyPr/>
        <a:lstStyle/>
        <a:p>
          <a:endParaRPr lang="en-US"/>
        </a:p>
      </dgm:t>
    </dgm:pt>
    <dgm:pt modelId="{41C626B0-C7CD-4CC7-A1F3-EFE5B19FBF51}">
      <dgm:prSet custT="1"/>
      <dgm:spPr/>
      <dgm:t>
        <a:bodyPr/>
        <a:lstStyle/>
        <a:p>
          <a:r>
            <a:rPr lang="en-US" sz="2800" b="0" dirty="0"/>
            <a:t>Special Assessments</a:t>
          </a:r>
        </a:p>
      </dgm:t>
    </dgm:pt>
    <dgm:pt modelId="{9F96C034-3FFD-4EF4-A32C-C7782FA80BAE}" type="parTrans" cxnId="{16DD14F7-BD46-4211-99DE-3D77C5B70C80}">
      <dgm:prSet/>
      <dgm:spPr/>
      <dgm:t>
        <a:bodyPr/>
        <a:lstStyle/>
        <a:p>
          <a:endParaRPr lang="en-US"/>
        </a:p>
      </dgm:t>
    </dgm:pt>
    <dgm:pt modelId="{6EC8F43D-5AB5-4584-8450-3D414B27DD25}" type="sibTrans" cxnId="{16DD14F7-BD46-4211-99DE-3D77C5B70C80}">
      <dgm:prSet/>
      <dgm:spPr/>
      <dgm:t>
        <a:bodyPr/>
        <a:lstStyle/>
        <a:p>
          <a:endParaRPr lang="en-US"/>
        </a:p>
      </dgm:t>
    </dgm:pt>
    <dgm:pt modelId="{CAF8B7D8-7481-4509-852F-875DB629AA6B}">
      <dgm:prSet custT="1"/>
      <dgm:spPr/>
      <dgm:t>
        <a:bodyPr/>
        <a:lstStyle/>
        <a:p>
          <a:r>
            <a:rPr lang="en-US" sz="2800" b="0" dirty="0"/>
            <a:t>Tax Lien Enforcement</a:t>
          </a:r>
        </a:p>
      </dgm:t>
    </dgm:pt>
    <dgm:pt modelId="{9315253C-0B65-4207-A311-8C897331979F}" type="parTrans" cxnId="{1C7F7BA2-0413-4F4C-BDF4-1C360CDB6463}">
      <dgm:prSet/>
      <dgm:spPr/>
      <dgm:t>
        <a:bodyPr/>
        <a:lstStyle/>
        <a:p>
          <a:endParaRPr lang="en-US"/>
        </a:p>
      </dgm:t>
    </dgm:pt>
    <dgm:pt modelId="{5AB84BA7-8547-48FC-A8E1-35D2248D77FC}" type="sibTrans" cxnId="{1C7F7BA2-0413-4F4C-BDF4-1C360CDB6463}">
      <dgm:prSet/>
      <dgm:spPr/>
      <dgm:t>
        <a:bodyPr/>
        <a:lstStyle/>
        <a:p>
          <a:endParaRPr lang="en-US"/>
        </a:p>
      </dgm:t>
    </dgm:pt>
    <dgm:pt modelId="{61E18645-9A1E-41BA-8952-7654E9D4A096}" type="pres">
      <dgm:prSet presAssocID="{420FE836-15B6-40BC-9F25-40BD8E0A5E39}" presName="linear" presStyleCnt="0">
        <dgm:presLayoutVars>
          <dgm:animLvl val="lvl"/>
          <dgm:resizeHandles val="exact"/>
        </dgm:presLayoutVars>
      </dgm:prSet>
      <dgm:spPr/>
    </dgm:pt>
    <dgm:pt modelId="{F8657375-F6AF-454D-8B1A-A71022EE2F15}" type="pres">
      <dgm:prSet presAssocID="{6819D456-DB70-4462-A4D0-E01F8287C35C}" presName="parentText" presStyleLbl="node1" presStyleIdx="0" presStyleCnt="4" custLinFactNeighborX="345" custLinFactNeighborY="-14626">
        <dgm:presLayoutVars>
          <dgm:chMax val="0"/>
          <dgm:bulletEnabled val="1"/>
        </dgm:presLayoutVars>
      </dgm:prSet>
      <dgm:spPr/>
    </dgm:pt>
    <dgm:pt modelId="{2A581299-9EDE-4CC3-99DE-E79BADEB3DD9}" type="pres">
      <dgm:prSet presAssocID="{F3E52BA5-DA72-4BE0-AF40-A1E55ABEF272}" presName="spacer" presStyleCnt="0"/>
      <dgm:spPr/>
    </dgm:pt>
    <dgm:pt modelId="{3B9575E2-044F-4A86-A7DD-32E55DF9A4FD}" type="pres">
      <dgm:prSet presAssocID="{F953AFA1-DEC9-4E0D-9AD2-8DCBD2AE884B}" presName="parentText" presStyleLbl="node1" presStyleIdx="1" presStyleCnt="4" custLinFactY="-2580" custLinFactNeighborX="0" custLinFactNeighborY="-100000">
        <dgm:presLayoutVars>
          <dgm:chMax val="0"/>
          <dgm:bulletEnabled val="1"/>
        </dgm:presLayoutVars>
      </dgm:prSet>
      <dgm:spPr/>
    </dgm:pt>
    <dgm:pt modelId="{E3B82685-45E6-491D-B8F5-998110E7C69C}" type="pres">
      <dgm:prSet presAssocID="{BDC9EE1C-AC37-4B91-90E7-0A5AD5752A06}" presName="spacer" presStyleCnt="0"/>
      <dgm:spPr/>
    </dgm:pt>
    <dgm:pt modelId="{1A49FB69-F1B2-4F26-9D5A-46DCE388F68C}" type="pres">
      <dgm:prSet presAssocID="{41C626B0-C7CD-4CC7-A1F3-EFE5B19FBF51}" presName="parentText" presStyleLbl="node1" presStyleIdx="2" presStyleCnt="4" custLinFactY="-17256" custLinFactNeighborX="0" custLinFactNeighborY="-100000">
        <dgm:presLayoutVars>
          <dgm:chMax val="0"/>
          <dgm:bulletEnabled val="1"/>
        </dgm:presLayoutVars>
      </dgm:prSet>
      <dgm:spPr/>
    </dgm:pt>
    <dgm:pt modelId="{49DAA66F-B0F9-46EF-94B7-4BB892378436}" type="pres">
      <dgm:prSet presAssocID="{6EC8F43D-5AB5-4584-8450-3D414B27DD25}" presName="spacer" presStyleCnt="0"/>
      <dgm:spPr/>
    </dgm:pt>
    <dgm:pt modelId="{8526D362-A0A6-4C36-96D0-3F369F230922}" type="pres">
      <dgm:prSet presAssocID="{CAF8B7D8-7481-4509-852F-875DB629AA6B}" presName="parentText" presStyleLbl="node1" presStyleIdx="3" presStyleCnt="4" custLinFactY="-25886" custLinFactNeighborX="0" custLinFactNeighborY="-100000">
        <dgm:presLayoutVars>
          <dgm:chMax val="0"/>
          <dgm:bulletEnabled val="1"/>
        </dgm:presLayoutVars>
      </dgm:prSet>
      <dgm:spPr/>
    </dgm:pt>
  </dgm:ptLst>
  <dgm:cxnLst>
    <dgm:cxn modelId="{10465011-1523-418A-8413-B0D51BD98E79}" type="presOf" srcId="{41C626B0-C7CD-4CC7-A1F3-EFE5B19FBF51}" destId="{1A49FB69-F1B2-4F26-9D5A-46DCE388F68C}" srcOrd="0" destOrd="0" presId="urn:microsoft.com/office/officeart/2005/8/layout/vList2"/>
    <dgm:cxn modelId="{3AD32121-F11E-4820-A141-88C70567BA80}" type="presOf" srcId="{420FE836-15B6-40BC-9F25-40BD8E0A5E39}" destId="{61E18645-9A1E-41BA-8952-7654E9D4A096}" srcOrd="0" destOrd="0" presId="urn:microsoft.com/office/officeart/2005/8/layout/vList2"/>
    <dgm:cxn modelId="{C3DA762F-33EF-4966-8101-1D5ED4F80835}" type="presOf" srcId="{CAF8B7D8-7481-4509-852F-875DB629AA6B}" destId="{8526D362-A0A6-4C36-96D0-3F369F230922}" srcOrd="0" destOrd="0" presId="urn:microsoft.com/office/officeart/2005/8/layout/vList2"/>
    <dgm:cxn modelId="{3B503D80-80B1-40E2-B976-86E41577AFA4}" srcId="{420FE836-15B6-40BC-9F25-40BD8E0A5E39}" destId="{6819D456-DB70-4462-A4D0-E01F8287C35C}" srcOrd="0" destOrd="0" parTransId="{CE13EFAF-1AD5-44BF-A9C3-2B220F65A704}" sibTransId="{F3E52BA5-DA72-4BE0-AF40-A1E55ABEF272}"/>
    <dgm:cxn modelId="{1C7F7BA2-0413-4F4C-BDF4-1C360CDB6463}" srcId="{420FE836-15B6-40BC-9F25-40BD8E0A5E39}" destId="{CAF8B7D8-7481-4509-852F-875DB629AA6B}" srcOrd="3" destOrd="0" parTransId="{9315253C-0B65-4207-A311-8C897331979F}" sibTransId="{5AB84BA7-8547-48FC-A8E1-35D2248D77FC}"/>
    <dgm:cxn modelId="{AEE78BAE-CE19-4C3C-AE10-FE022376448A}" type="presOf" srcId="{6819D456-DB70-4462-A4D0-E01F8287C35C}" destId="{F8657375-F6AF-454D-8B1A-A71022EE2F15}" srcOrd="0" destOrd="0" presId="urn:microsoft.com/office/officeart/2005/8/layout/vList2"/>
    <dgm:cxn modelId="{9BD115E6-EF84-4E8E-A543-220B2F35C402}" srcId="{420FE836-15B6-40BC-9F25-40BD8E0A5E39}" destId="{F953AFA1-DEC9-4E0D-9AD2-8DCBD2AE884B}" srcOrd="1" destOrd="0" parTransId="{96D81F6C-E45B-4EE2-A5D9-4DF3FFCFF7BE}" sibTransId="{BDC9EE1C-AC37-4B91-90E7-0A5AD5752A06}"/>
    <dgm:cxn modelId="{16DD14F7-BD46-4211-99DE-3D77C5B70C80}" srcId="{420FE836-15B6-40BC-9F25-40BD8E0A5E39}" destId="{41C626B0-C7CD-4CC7-A1F3-EFE5B19FBF51}" srcOrd="2" destOrd="0" parTransId="{9F96C034-3FFD-4EF4-A32C-C7782FA80BAE}" sibTransId="{6EC8F43D-5AB5-4584-8450-3D414B27DD25}"/>
    <dgm:cxn modelId="{F28F64FE-8EA1-4BD3-A7E1-B98A3FC4978C}" type="presOf" srcId="{F953AFA1-DEC9-4E0D-9AD2-8DCBD2AE884B}" destId="{3B9575E2-044F-4A86-A7DD-32E55DF9A4FD}" srcOrd="0" destOrd="0" presId="urn:microsoft.com/office/officeart/2005/8/layout/vList2"/>
    <dgm:cxn modelId="{3C8049EB-EB78-4A79-9228-3A08477A6D55}" type="presParOf" srcId="{61E18645-9A1E-41BA-8952-7654E9D4A096}" destId="{F8657375-F6AF-454D-8B1A-A71022EE2F15}" srcOrd="0" destOrd="0" presId="urn:microsoft.com/office/officeart/2005/8/layout/vList2"/>
    <dgm:cxn modelId="{D9AFFD91-364E-4F52-A95D-4A5554FF5101}" type="presParOf" srcId="{61E18645-9A1E-41BA-8952-7654E9D4A096}" destId="{2A581299-9EDE-4CC3-99DE-E79BADEB3DD9}" srcOrd="1" destOrd="0" presId="urn:microsoft.com/office/officeart/2005/8/layout/vList2"/>
    <dgm:cxn modelId="{C5B9E9D2-B284-4755-AAFF-E28EDF798C29}" type="presParOf" srcId="{61E18645-9A1E-41BA-8952-7654E9D4A096}" destId="{3B9575E2-044F-4A86-A7DD-32E55DF9A4FD}" srcOrd="2" destOrd="0" presId="urn:microsoft.com/office/officeart/2005/8/layout/vList2"/>
    <dgm:cxn modelId="{F340BD9B-B01E-420C-ADC2-2E167B6D0F3E}" type="presParOf" srcId="{61E18645-9A1E-41BA-8952-7654E9D4A096}" destId="{E3B82685-45E6-491D-B8F5-998110E7C69C}" srcOrd="3" destOrd="0" presId="urn:microsoft.com/office/officeart/2005/8/layout/vList2"/>
    <dgm:cxn modelId="{6E30D491-0BE8-4224-8E86-186361527D5F}" type="presParOf" srcId="{61E18645-9A1E-41BA-8952-7654E9D4A096}" destId="{1A49FB69-F1B2-4F26-9D5A-46DCE388F68C}" srcOrd="4" destOrd="0" presId="urn:microsoft.com/office/officeart/2005/8/layout/vList2"/>
    <dgm:cxn modelId="{114CDC2F-F56F-491B-990E-9488200184CD}" type="presParOf" srcId="{61E18645-9A1E-41BA-8952-7654E9D4A096}" destId="{49DAA66F-B0F9-46EF-94B7-4BB892378436}" srcOrd="5" destOrd="0" presId="urn:microsoft.com/office/officeart/2005/8/layout/vList2"/>
    <dgm:cxn modelId="{C5903793-8FEA-40BC-938B-177F4C0EE6BC}" type="presParOf" srcId="{61E18645-9A1E-41BA-8952-7654E9D4A096}" destId="{8526D362-A0A6-4C36-96D0-3F369F23092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657375-F6AF-454D-8B1A-A71022EE2F15}">
      <dsp:nvSpPr>
        <dsp:cNvPr id="0" name=""/>
        <dsp:cNvSpPr/>
      </dsp:nvSpPr>
      <dsp:spPr>
        <a:xfrm>
          <a:off x="0" y="0"/>
          <a:ext cx="3848101" cy="65285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Taxing Entities</a:t>
          </a:r>
        </a:p>
      </dsp:txBody>
      <dsp:txXfrm>
        <a:off x="31870" y="31870"/>
        <a:ext cx="3784361" cy="589119"/>
      </dsp:txXfrm>
    </dsp:sp>
    <dsp:sp modelId="{3B9575E2-044F-4A86-A7DD-32E55DF9A4FD}">
      <dsp:nvSpPr>
        <dsp:cNvPr id="0" name=""/>
        <dsp:cNvSpPr/>
      </dsp:nvSpPr>
      <dsp:spPr>
        <a:xfrm>
          <a:off x="0" y="639277"/>
          <a:ext cx="3848101" cy="652859"/>
        </a:xfrm>
        <a:prstGeom prst="roundRect">
          <a:avLst/>
        </a:prstGeom>
        <a:solidFill>
          <a:schemeClr val="accent1">
            <a:shade val="80000"/>
            <a:hueOff val="0"/>
            <a:satOff val="-27410"/>
            <a:lumOff val="137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Ad Valorem Taxation</a:t>
          </a:r>
        </a:p>
      </dsp:txBody>
      <dsp:txXfrm>
        <a:off x="31870" y="671147"/>
        <a:ext cx="3784361" cy="589119"/>
      </dsp:txXfrm>
    </dsp:sp>
    <dsp:sp modelId="{1A49FB69-F1B2-4F26-9D5A-46DCE388F68C}">
      <dsp:nvSpPr>
        <dsp:cNvPr id="0" name=""/>
        <dsp:cNvSpPr/>
      </dsp:nvSpPr>
      <dsp:spPr>
        <a:xfrm>
          <a:off x="0" y="1285603"/>
          <a:ext cx="3848101" cy="652859"/>
        </a:xfrm>
        <a:prstGeom prst="roundRect">
          <a:avLst/>
        </a:prstGeom>
        <a:solidFill>
          <a:schemeClr val="accent1">
            <a:shade val="80000"/>
            <a:hueOff val="0"/>
            <a:satOff val="-54820"/>
            <a:lumOff val="2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Special Assessments</a:t>
          </a:r>
        </a:p>
      </dsp:txBody>
      <dsp:txXfrm>
        <a:off x="31870" y="1317473"/>
        <a:ext cx="3784361" cy="589119"/>
      </dsp:txXfrm>
    </dsp:sp>
    <dsp:sp modelId="{8526D362-A0A6-4C36-96D0-3F369F230922}">
      <dsp:nvSpPr>
        <dsp:cNvPr id="0" name=""/>
        <dsp:cNvSpPr/>
      </dsp:nvSpPr>
      <dsp:spPr>
        <a:xfrm>
          <a:off x="0" y="1971402"/>
          <a:ext cx="3848101" cy="652859"/>
        </a:xfrm>
        <a:prstGeom prst="roundRect">
          <a:avLst/>
        </a:prstGeom>
        <a:solidFill>
          <a:schemeClr val="accent1">
            <a:shade val="80000"/>
            <a:hueOff val="0"/>
            <a:satOff val="-82230"/>
            <a:lumOff val="413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dirty="0"/>
            <a:t>Tax Lien Enforcement</a:t>
          </a:r>
        </a:p>
      </dsp:txBody>
      <dsp:txXfrm>
        <a:off x="31870" y="2003272"/>
        <a:ext cx="3784361" cy="5891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00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23C084C-0B13-45B2-9A35-52F2113029EB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E2E816B-E8DA-4F74-9CA4-C1F5DA3A3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35283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2E816B-E8DA-4F74-9CA4-C1F5DA3A38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4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0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46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847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274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448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417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8050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6507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5507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991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930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7688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8670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660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4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67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0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3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1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33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CBFDD-9D5D-4289-98E9-E2BCA7B5C8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BEE0-F6B9-444B-8EBF-1590106FD6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060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7353" y="0"/>
            <a:ext cx="9126647" cy="6858000"/>
          </a:xfrm>
          <a:prstGeom prst="rect">
            <a:avLst/>
          </a:prstGeom>
          <a:solidFill>
            <a:schemeClr val="accent2">
              <a:lumMod val="5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198" y="581887"/>
            <a:ext cx="8229600" cy="63976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Unit 19: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REAL ESTATE TAXATION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64008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© Performance Programs Company              Principles of Real Estate Practice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j-lt"/>
                        </a:rPr>
                        <a:t>      #19  Real Estate Taxation             Slide 19-1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Content Placeholder 6"/>
          <p:cNvGraphicFramePr>
            <a:graphicFrameLocks/>
          </p:cNvGraphicFramePr>
          <p:nvPr/>
        </p:nvGraphicFramePr>
        <p:xfrm>
          <a:off x="2647948" y="1986098"/>
          <a:ext cx="3848101" cy="2885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21349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Ad Valorem Taxation</a:t>
            </a:r>
          </a:p>
          <a:p>
            <a:pPr marL="400050" lvl="1" indent="0">
              <a:buNone/>
            </a:pPr>
            <a:endParaRPr lang="en-US" sz="1600" b="1" dirty="0"/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19-10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55 identifying tax base and the tax rat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1"/>
          <a:stretch/>
        </p:blipFill>
        <p:spPr bwMode="auto">
          <a:xfrm>
            <a:off x="3048000" y="914400"/>
            <a:ext cx="48768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Ad Valorem Taxation</a:t>
            </a:r>
          </a:p>
          <a:p>
            <a:pPr marL="400050" lvl="1" indent="0">
              <a:buNone/>
            </a:pPr>
            <a:endParaRPr lang="en-US" sz="1600" b="1" dirty="0"/>
          </a:p>
          <a:p>
            <a:pPr marL="400050" lvl="1" indent="0">
              <a:buNone/>
            </a:pPr>
            <a:r>
              <a:rPr lang="en-US" sz="2400" b="1" dirty="0"/>
              <a:t>Tax rate mills</a:t>
            </a:r>
          </a:p>
          <a:p>
            <a:pPr marL="400050" lvl="1" indent="0">
              <a:buNone/>
            </a:pPr>
            <a:endParaRPr lang="en-US" sz="18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Tax rate stated as mills ($.001), or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Dollars per $100 of assessed value, or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Dollars per $1,000 of assessed value, or 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As a percentage of assessed value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19-11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6977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Ad Valorem Taxation</a:t>
            </a:r>
          </a:p>
          <a:p>
            <a:pPr marL="400050" lvl="1" indent="0">
              <a:buNone/>
            </a:pPr>
            <a:endParaRPr lang="en-US" sz="1600" b="1" dirty="0"/>
          </a:p>
          <a:p>
            <a:pPr marL="400050" lvl="1" indent="0">
              <a:buNone/>
            </a:pPr>
            <a:r>
              <a:rPr lang="en-US" sz="2400" b="1" dirty="0"/>
              <a:t>Tax billing and collection</a:t>
            </a:r>
          </a:p>
          <a:p>
            <a:pPr marL="400050" lvl="1" indent="0">
              <a:buNone/>
            </a:pPr>
            <a:endParaRPr lang="en-US" sz="18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Individual tax bill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(rate x taxable value)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Taxable value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(assessed value minus exemptions and adjustments)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19-12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3296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Ad Valorem Taxation</a:t>
            </a:r>
          </a:p>
          <a:p>
            <a:pPr marL="400050" lvl="1" indent="0">
              <a:buNone/>
            </a:pPr>
            <a:endParaRPr lang="en-US" sz="400" b="1" dirty="0"/>
          </a:p>
          <a:p>
            <a:pPr marL="400050" lvl="1" indent="0">
              <a:buNone/>
            </a:pPr>
            <a:r>
              <a:rPr lang="en-US" sz="2400" b="1" dirty="0"/>
              <a:t>		Tax bill calculation</a:t>
            </a:r>
            <a:endParaRPr lang="en-US" sz="600" b="1" dirty="0"/>
          </a:p>
          <a:p>
            <a:pPr marL="400050" lvl="1" indent="0">
              <a:buNone/>
            </a:pPr>
            <a:endParaRPr lang="en-US" sz="400" b="1" dirty="0"/>
          </a:p>
          <a:p>
            <a:pPr marL="800100" lvl="2" indent="0">
              <a:buNone/>
            </a:pPr>
            <a:r>
              <a:rPr lang="en-US" sz="2000" dirty="0"/>
              <a:t> 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19-13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118CD76D-F8F2-4BC0-903E-24012C15E17E}"/>
              </a:ext>
            </a:extLst>
          </p:cNvPr>
          <p:cNvSpPr/>
          <p:nvPr/>
        </p:nvSpPr>
        <p:spPr>
          <a:xfrm>
            <a:off x="3810000" y="1438113"/>
            <a:ext cx="4724400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I. Taxable Value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assessed value		 $ 240,000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homestead exemption 	      75,000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taxable value 		 $ 165,000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II. Tax Calculations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taxable value 		$ 165,000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x 5 mills—school dist. .005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=  school tax 		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$ 825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taxable value $ 165,000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x 2 mills—county .002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=  county tax 		   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$ 330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III. Totaling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school tax 		        $ 825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county tax       		</a:t>
            </a: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330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 total tax bill 		   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$ 1,155</a:t>
            </a:r>
          </a:p>
        </p:txBody>
      </p:sp>
    </p:spTree>
    <p:extLst>
      <p:ext uri="{BB962C8B-B14F-4D97-AF65-F5344CB8AC3E}">
        <p14:creationId xmlns:p14="http://schemas.microsoft.com/office/powerpoint/2010/main" val="8449826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Special Assessments</a:t>
            </a:r>
          </a:p>
          <a:p>
            <a:pPr marL="0" indent="0">
              <a:buNone/>
            </a:pPr>
            <a:endParaRPr lang="en-US" sz="11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Levied against specific properties that will benefit from the planned improvement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Assessment amount based on pro rata share of benefitting properties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Creates voluntary or involuntary tax lien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Ad Valorem Taxation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19-14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092CE0B1-9BD0-468C-98E8-94EE1E62D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3848100"/>
            <a:ext cx="3265227" cy="244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68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 Lien Enforcement	</a:t>
            </a:r>
          </a:p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Tax lien enforcement &amp; collection occurs via </a:t>
            </a:r>
            <a:br>
              <a:rPr lang="en-US" sz="2400" dirty="0"/>
            </a:br>
            <a:endParaRPr lang="en-US" sz="2400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Tax certificate issuance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Certificate buyer pays taxes due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Application for a tax deed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Tax sale and foreclosure initiation</a:t>
            </a:r>
          </a:p>
          <a:p>
            <a:pPr marL="400050" lvl="1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19-15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801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 Lien Enforcement	</a:t>
            </a:r>
          </a:p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19-16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2" descr="C:\Users\Owner\Documents\PREP\PREP COLLATERALS\VISUAL GRAPHICS\57 enforcement of tax lien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3" b="4925"/>
          <a:stretch/>
        </p:blipFill>
        <p:spPr bwMode="auto">
          <a:xfrm>
            <a:off x="3124200" y="838201"/>
            <a:ext cx="548640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250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 Lien Enforcement	</a:t>
            </a:r>
          </a:p>
          <a:p>
            <a:pPr marL="0" indent="0">
              <a:buNone/>
            </a:pPr>
            <a:endParaRPr lang="en-US" sz="1600" b="1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sz="2400" b="1" dirty="0"/>
              <a:t>Sale of tax certificates</a:t>
            </a: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Tax certificate buyer pays taxes due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After a period of time may apply for a tax deed</a:t>
            </a:r>
          </a:p>
          <a:p>
            <a:pPr marL="400050" lvl="1" indent="0">
              <a:buNone/>
            </a:pPr>
            <a:endParaRPr lang="en-US" sz="1400" dirty="0"/>
          </a:p>
          <a:p>
            <a:pPr marL="400050" lvl="1" indent="0">
              <a:buNone/>
            </a:pPr>
            <a:r>
              <a:rPr lang="en-US" sz="2400" b="1" dirty="0"/>
              <a:t>Tax deed conveyance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Conveys title in the tax sale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r>
              <a:rPr lang="en-US" sz="2400" b="1" dirty="0"/>
              <a:t>Tax sale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buyer must pays taxes due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defaulted taxpayer may be able to redeem property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if not redeemed, state issues tax deed to convey title to buyer</a:t>
            </a:r>
          </a:p>
          <a:p>
            <a:pPr marL="400050" lvl="1" indent="0">
              <a:buNone/>
            </a:pP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>
                <a:solidFill>
                  <a:srgbClr val="FF0000"/>
                </a:solidFill>
              </a:rPr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19-17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853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Taxing Entities </a:t>
            </a:r>
          </a:p>
          <a:p>
            <a:pPr marL="0" indent="0">
              <a:buNone/>
            </a:pPr>
            <a:endParaRPr lang="en-US" sz="18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Property tax, or ad valorem taxation -- not to be confused with an income-property’s annual tax on taxable income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No federal ad valorem taxation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can impose a tax lien, but not annual property tax</a:t>
            </a:r>
            <a:br>
              <a:rPr lang="en-US" sz="2000" dirty="0"/>
            </a:br>
            <a:endParaRPr lang="en-US" sz="20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States may levy property taxes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typically delegated to </a:t>
            </a:r>
            <a:r>
              <a:rPr lang="en-US" b="1" dirty="0"/>
              <a:t>county and local jurisdictions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states may also impose tax liens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endParaRPr lang="en-US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059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Taxing Entities 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Tax districts which levy property tax</a:t>
            </a:r>
          </a:p>
          <a:p>
            <a:pPr marL="400050" lvl="1" indent="0">
              <a:buNone/>
            </a:pPr>
            <a:endParaRPr lang="en-US" sz="20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Counties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Cities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Municipalities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Townships</a:t>
            </a:r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Special tax districts</a:t>
            </a:r>
            <a:br>
              <a:rPr lang="en-US" sz="2400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Established to collect funds for schools, fire protection, parks, community colleges, libraries, road maintenance, other public services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/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3798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Ad Valorem Taxation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Property tax </a:t>
            </a:r>
            <a:br>
              <a:rPr lang="en-US" sz="2400" b="1" dirty="0"/>
            </a:b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Ad valorem </a:t>
            </a:r>
            <a:r>
              <a:rPr lang="en-US" sz="2400" dirty="0"/>
              <a:t>tax levied annually on the taxable value of a property in order to help fund government and public services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Taxable value is based on assessed value</a:t>
            </a:r>
          </a:p>
          <a:p>
            <a:pPr marL="400050" lvl="1" indent="0">
              <a:buNone/>
            </a:pPr>
            <a:endParaRPr lang="en-US" sz="2400" b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947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Ad Valorem Taxation</a:t>
            </a:r>
          </a:p>
          <a:p>
            <a:pPr marL="400050" lvl="1" indent="0">
              <a:buNone/>
            </a:pPr>
            <a:endParaRPr lang="en-US" sz="1600" b="1" dirty="0"/>
          </a:p>
          <a:p>
            <a:pPr marL="400050" lvl="1" indent="0">
              <a:buNone/>
            </a:pPr>
            <a:r>
              <a:rPr lang="en-US" sz="2400" b="1" dirty="0"/>
              <a:t>Tax base and tax rate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Tax base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The total of all assessed values in a jurisdiction excluding exemptions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Tax rate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Also, the </a:t>
            </a:r>
            <a:r>
              <a:rPr lang="en-US" b="1" dirty="0"/>
              <a:t>millage</a:t>
            </a:r>
            <a:r>
              <a:rPr lang="en-US" dirty="0"/>
              <a:t> rate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Rate applied to taxable value of each property to determine its tax levy</a:t>
            </a:r>
            <a:br>
              <a:rPr lang="en-US" dirty="0"/>
            </a:br>
            <a:endParaRPr lang="en-US" dirty="0"/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19-5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343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Ad Valorem Taxation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Tax base and tax rate (cont.)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Assessed value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The valuation of properties for tax purposes, completed by </a:t>
            </a:r>
            <a:r>
              <a:rPr lang="en-US" b="1" dirty="0"/>
              <a:t>assessors</a:t>
            </a:r>
            <a:br>
              <a:rPr lang="en-US" dirty="0"/>
            </a:br>
            <a:endParaRPr lang="en-US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b="1" dirty="0"/>
              <a:t>Equalization factors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Value-adjusting factors applied to assessed value to increase fairness, evenness of tax levies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19-6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5743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Ad Valorem Taxation</a:t>
            </a:r>
          </a:p>
          <a:p>
            <a:pPr marL="400050" lvl="1" indent="0">
              <a:buNone/>
            </a:pPr>
            <a:endParaRPr lang="en-US" sz="2400" b="1" dirty="0"/>
          </a:p>
          <a:p>
            <a:pPr marL="400050" lvl="1" indent="0">
              <a:buNone/>
            </a:pPr>
            <a:r>
              <a:rPr lang="en-US" sz="2400" b="1" dirty="0"/>
              <a:t>Homestead exemption</a:t>
            </a:r>
          </a:p>
          <a:p>
            <a:pPr marL="400050" lvl="1" indent="0">
              <a:buNone/>
            </a:pPr>
            <a:endParaRPr lang="en-US" sz="24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A tax exemption of a portion of the assessed value of a principal residence</a:t>
            </a:r>
            <a:br>
              <a:rPr lang="en-US" sz="2400" dirty="0"/>
            </a:br>
            <a:endParaRPr lang="en-US" sz="2400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Granted to the homeowner, provided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he or she is the head of the family</a:t>
            </a:r>
            <a:br>
              <a:rPr lang="en-US" dirty="0"/>
            </a:br>
            <a:endParaRPr lang="en-US" dirty="0"/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has resided at the property for the required length of time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19-7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47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Ad Valorem Taxation</a:t>
            </a:r>
          </a:p>
          <a:p>
            <a:pPr marL="400050" lvl="1" indent="0">
              <a:buNone/>
            </a:pPr>
            <a:endParaRPr lang="en-US" sz="1600" b="1" dirty="0"/>
          </a:p>
          <a:p>
            <a:pPr marL="400050" lvl="1" indent="0">
              <a:buNone/>
            </a:pPr>
            <a:r>
              <a:rPr lang="en-US" sz="2400" b="1" dirty="0"/>
              <a:t>Other exemptions</a:t>
            </a:r>
          </a:p>
          <a:p>
            <a:pPr marL="400050" lvl="1" indent="0">
              <a:buNone/>
            </a:pPr>
            <a:endParaRPr lang="en-US" sz="1800" b="1" dirty="0"/>
          </a:p>
          <a:p>
            <a:pPr lvl="1" indent="-342900">
              <a:buFont typeface="Wingdings" panose="05000000000000000000" pitchFamily="2" charset="2"/>
              <a:buChar char="q"/>
            </a:pPr>
            <a:r>
              <a:rPr lang="en-US" sz="2400" dirty="0"/>
              <a:t>Properties immune from ad valorem tax  </a:t>
            </a:r>
          </a:p>
          <a:p>
            <a:pPr lvl="2" indent="-342900">
              <a:buFont typeface="Wingdings" panose="05000000000000000000" pitchFamily="2" charset="2"/>
              <a:buChar char="§"/>
            </a:pPr>
            <a:r>
              <a:rPr lang="en-US" dirty="0"/>
              <a:t>government-owned properties</a:t>
            </a:r>
            <a:br>
              <a:rPr lang="en-US" sz="2000" dirty="0"/>
            </a:br>
            <a:endParaRPr lang="en-US" sz="2000" dirty="0"/>
          </a:p>
          <a:p>
            <a:pPr marL="857250" lvl="1" indent="-457200">
              <a:buFont typeface="Wingdings" panose="05000000000000000000" pitchFamily="2" charset="2"/>
              <a:buChar char="q"/>
            </a:pPr>
            <a:r>
              <a:rPr lang="en-US" sz="2400" dirty="0"/>
              <a:t>Exempt from taxes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properties owned by non-profit-organizations</a:t>
            </a:r>
          </a:p>
          <a:p>
            <a:pPr marL="800100" lvl="2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19-8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5191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304800"/>
            <a:ext cx="1981199" cy="1524000"/>
          </a:xfrm>
          <a:noFill/>
          <a:ln>
            <a:solidFill>
              <a:schemeClr val="tx1">
                <a:alpha val="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anchor="t">
            <a:normAutofit fontScale="90000"/>
          </a:bodyPr>
          <a:lstStyle/>
          <a:p>
            <a:pPr>
              <a:spcBef>
                <a:spcPts val="0"/>
              </a:spcBef>
            </a:pPr>
            <a:br>
              <a:rPr lang="en-US" sz="2400" dirty="0"/>
            </a:br>
            <a:r>
              <a:rPr lang="en-US" sz="2400" dirty="0"/>
              <a:t># 19:</a:t>
            </a:r>
            <a:r>
              <a:rPr lang="en-US" sz="1000" dirty="0"/>
              <a:t> </a:t>
            </a:r>
            <a:br>
              <a:rPr lang="en-US" sz="2400" dirty="0"/>
            </a:br>
            <a:r>
              <a:rPr lang="en-US" sz="2400" dirty="0"/>
              <a:t>Real Estate </a:t>
            </a:r>
            <a:br>
              <a:rPr lang="en-US" sz="2400" dirty="0"/>
            </a:br>
            <a:r>
              <a:rPr lang="en-US" sz="2400" dirty="0"/>
              <a:t>Taxation</a:t>
            </a: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38400" y="273050"/>
            <a:ext cx="6553200" cy="61277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Ad Valorem Taxation</a:t>
            </a:r>
          </a:p>
          <a:p>
            <a:pPr marL="400050" lvl="1" indent="0">
              <a:buNone/>
            </a:pPr>
            <a:endParaRPr lang="en-US" sz="1600" b="1" dirty="0"/>
          </a:p>
          <a:p>
            <a:pPr marL="400050" lvl="1" indent="0">
              <a:buNone/>
            </a:pPr>
            <a:r>
              <a:rPr lang="en-US" sz="2400" b="1" dirty="0"/>
              <a:t>Tax rate derivation</a:t>
            </a:r>
          </a:p>
          <a:p>
            <a:pPr marL="400050" lvl="1" indent="0">
              <a:buNone/>
            </a:pPr>
            <a:endParaRPr lang="en-US" sz="1800" b="1" dirty="0"/>
          </a:p>
          <a:p>
            <a:pPr marL="400050" lvl="1" indent="0">
              <a:buNone/>
            </a:pPr>
            <a:r>
              <a:rPr lang="en-US" sz="2400" dirty="0"/>
              <a:t>(1) taxing entity determines </a:t>
            </a:r>
            <a:r>
              <a:rPr lang="en-US" sz="2400" b="1" dirty="0"/>
              <a:t>budget requirements</a:t>
            </a:r>
            <a:r>
              <a:rPr lang="en-US" sz="2400" dirty="0"/>
              <a:t> to be met by ad valorem tax</a:t>
            </a:r>
            <a:br>
              <a:rPr lang="en-US" sz="2400" dirty="0"/>
            </a:br>
            <a:endParaRPr lang="en-US" sz="2400" dirty="0"/>
          </a:p>
          <a:p>
            <a:pPr marL="400050" lvl="1" indent="0">
              <a:buNone/>
            </a:pPr>
            <a:r>
              <a:rPr lang="en-US" sz="2400" dirty="0"/>
              <a:t>(2) divide </a:t>
            </a:r>
            <a:r>
              <a:rPr lang="en-US" sz="2400" b="1" dirty="0"/>
              <a:t>tax requirement </a:t>
            </a:r>
            <a:r>
              <a:rPr lang="en-US" sz="2400" dirty="0"/>
              <a:t>by the </a:t>
            </a:r>
            <a:r>
              <a:rPr lang="en-US" sz="2400" b="1" dirty="0"/>
              <a:t>tax base</a:t>
            </a:r>
            <a:br>
              <a:rPr lang="en-US" sz="2400" b="1" dirty="0"/>
            </a:br>
            <a:r>
              <a:rPr lang="en-US" sz="2400" b="1" dirty="0"/>
              <a:t> </a:t>
            </a:r>
          </a:p>
          <a:p>
            <a:pPr marL="400050" lvl="1" indent="0">
              <a:buNone/>
            </a:pPr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1777" y="1723030"/>
            <a:ext cx="2057399" cy="3962400"/>
          </a:xfrm>
          <a:noFill/>
        </p:spPr>
        <p:txBody>
          <a:bodyPr>
            <a:normAutofit/>
          </a:bodyPr>
          <a:lstStyle/>
          <a:p>
            <a:endParaRPr lang="en-US" sz="1200" b="1" dirty="0">
              <a:solidFill>
                <a:srgbClr val="FF0000"/>
              </a:solidFill>
            </a:endParaRPr>
          </a:p>
          <a:p>
            <a:r>
              <a:rPr lang="en-US" b="1" dirty="0"/>
              <a:t>Taxing Entities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 Valorem Taxation</a:t>
            </a:r>
          </a:p>
          <a:p>
            <a:endParaRPr lang="en-US" b="1" dirty="0"/>
          </a:p>
          <a:p>
            <a:r>
              <a:rPr lang="en-US" b="1" dirty="0"/>
              <a:t>Special Assessments</a:t>
            </a:r>
          </a:p>
          <a:p>
            <a:endParaRPr lang="en-US" b="1" dirty="0"/>
          </a:p>
          <a:p>
            <a:r>
              <a:rPr lang="en-US" b="1" dirty="0"/>
              <a:t>Tax Lien Enforcement</a:t>
            </a:r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2292824" y="457200"/>
            <a:ext cx="0" cy="342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04800" y="1752600"/>
            <a:ext cx="1828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04800" y="6477000"/>
          <a:ext cx="8686800" cy="29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© Performance Programs Company               Principles of Real Estate Practice             </a:t>
                      </a:r>
                      <a:r>
                        <a:rPr lang="en-US" sz="120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 #19  Real Estate Taxation             Slide 19-9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186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84"/>
      </a:accent1>
      <a:accent2>
        <a:srgbClr val="0000A8"/>
      </a:accent2>
      <a:accent3>
        <a:srgbClr val="0909FF"/>
      </a:accent3>
      <a:accent4>
        <a:srgbClr val="FCEA24"/>
      </a:accent4>
      <a:accent5>
        <a:srgbClr val="FDED59"/>
      </a:accent5>
      <a:accent6>
        <a:srgbClr val="FDF17F"/>
      </a:accent6>
      <a:hlink>
        <a:srgbClr val="BFBFBF"/>
      </a:hlink>
      <a:folHlink>
        <a:srgbClr val="FE19FF"/>
      </a:folHlink>
    </a:clrScheme>
    <a:fontScheme name="Custom 2">
      <a:majorFont>
        <a:latin typeface="Calibr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902</TotalTime>
  <Words>1241</Words>
  <Application>Microsoft Office PowerPoint</Application>
  <PresentationFormat>On-screen Show (4:3)</PresentationFormat>
  <Paragraphs>317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Wingdings</vt:lpstr>
      <vt:lpstr>Office Theme</vt:lpstr>
      <vt:lpstr>1_Office Theme</vt:lpstr>
      <vt:lpstr>Unit 19: REAL ESTATE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  <vt:lpstr> # 19:  Real Estate  Taxation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 1  The Real Estate Business</dc:title>
  <dc:creator>Owner</dc:creator>
  <cp:lastModifiedBy>Ryan Mettling</cp:lastModifiedBy>
  <cp:revision>118</cp:revision>
  <cp:lastPrinted>2016-08-28T14:04:38Z</cp:lastPrinted>
  <dcterms:created xsi:type="dcterms:W3CDTF">2016-08-26T20:25:48Z</dcterms:created>
  <dcterms:modified xsi:type="dcterms:W3CDTF">2023-04-27T14:52:16Z</dcterms:modified>
</cp:coreProperties>
</file>